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image" Target="../media/image-1-13.png"/><Relationship Id="rId14" Type="http://schemas.openxmlformats.org/officeDocument/2006/relationships/image" Target="../media/image-1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5486400" cy="5486400"/>
          </a:xfrm>
          <a:prstGeom prst="ellipse">
            <a:avLst/>
          </a:prstGeom>
          <a:solidFill>
            <a:srgbClr val="7C3AED">
              <a:alpha val="18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0" y="2743200"/>
            <a:ext cx="4572000" cy="4572000"/>
          </a:xfrm>
          <a:prstGeom prst="ellipse">
            <a:avLst/>
          </a:prstGeom>
          <a:solidFill>
            <a:srgbClr val="EC4899">
              <a:alpha val="14000"/>
            </a:srgbClr>
          </a:solidFill>
          <a:ln w="12700">
            <a:solidFill>
              <a:srgbClr val="EC4899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914400" y="3657600"/>
            <a:ext cx="3657600" cy="3657600"/>
          </a:xfrm>
          <a:prstGeom prst="ellipse">
            <a:avLst/>
          </a:prstGeom>
          <a:solidFill>
            <a:srgbClr val="6366F1">
              <a:alpha val="12000"/>
            </a:srgbClr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554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BOT  •  ЦИФРОВЫЕ СЕРВИСЫ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48640" y="192024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цифровые сервисы
</a:t>
            </a:r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платежи </a:t>
            </a:r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одном
</a:t>
            </a:r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Telegram-боте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548640" y="4251960"/>
            <a:ext cx="6949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объединяет финансы, покупки и онлайн-сервисы, чтобы вы могли решать все задачи быстро и удобно.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48640" y="5257800"/>
            <a:ext cx="640080" cy="640080"/>
          </a:xfrm>
          <a:prstGeom prst="ellipse">
            <a:avLst/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60000"/>
              </a:srgbClr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376" y="5431536"/>
            <a:ext cx="292608" cy="29260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80160" y="5257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Быстро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1280160" y="55778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Мгновенные операции</a:t>
            </a:r>
            <a:endParaRPr lang="en-US" sz="900" dirty="0"/>
          </a:p>
        </p:txBody>
      </p:sp>
      <p:sp>
        <p:nvSpPr>
          <p:cNvPr id="13" name="Shape 9"/>
          <p:cNvSpPr/>
          <p:nvPr/>
        </p:nvSpPr>
        <p:spPr>
          <a:xfrm>
            <a:off x="2286000" y="5257800"/>
            <a:ext cx="640080" cy="640080"/>
          </a:xfrm>
          <a:prstGeom prst="ellipse">
            <a:avLst/>
          </a:prstGeom>
          <a:solidFill>
            <a:srgbClr val="14B8A6">
              <a:alpha val="25000"/>
            </a:srgbClr>
          </a:solidFill>
          <a:ln w="12700">
            <a:solidFill>
              <a:srgbClr val="14B8A6">
                <a:alpha val="60000"/>
              </a:srgbClr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736" y="5431536"/>
            <a:ext cx="292608" cy="29260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017520" y="5257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Безопасно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3017520" y="55778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Надёжная защита данных</a:t>
            </a:r>
            <a:endParaRPr lang="en-US" sz="900" dirty="0"/>
          </a:p>
        </p:txBody>
      </p:sp>
      <p:sp>
        <p:nvSpPr>
          <p:cNvPr id="17" name="Shape 12"/>
          <p:cNvSpPr/>
          <p:nvPr/>
        </p:nvSpPr>
        <p:spPr>
          <a:xfrm>
            <a:off x="4023360" y="5257800"/>
            <a:ext cx="640080" cy="640080"/>
          </a:xfrm>
          <a:prstGeom prst="ellipse">
            <a:avLst/>
          </a:prstGeom>
          <a:solidFill>
            <a:srgbClr val="3B82F6">
              <a:alpha val="25000"/>
            </a:srgbClr>
          </a:solidFill>
          <a:ln w="12700">
            <a:solidFill>
              <a:srgbClr val="3B82F6">
                <a:alpha val="60000"/>
              </a:srgbClr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7096" y="5431536"/>
            <a:ext cx="292608" cy="29260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4754880" y="5257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Глобально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4754880" y="55778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Доступ по всему миру</a:t>
            </a:r>
            <a:endParaRPr lang="en-US" sz="900" dirty="0"/>
          </a:p>
        </p:txBody>
      </p:sp>
      <p:sp>
        <p:nvSpPr>
          <p:cNvPr id="21" name="Shape 15"/>
          <p:cNvSpPr/>
          <p:nvPr/>
        </p:nvSpPr>
        <p:spPr>
          <a:xfrm>
            <a:off x="5760720" y="5257800"/>
            <a:ext cx="640080" cy="640080"/>
          </a:xfrm>
          <a:prstGeom prst="ellipse">
            <a:avLst/>
          </a:prstGeom>
          <a:solidFill>
            <a:srgbClr val="EC4899">
              <a:alpha val="25000"/>
            </a:srgbClr>
          </a:solidFill>
          <a:ln w="12700">
            <a:solidFill>
              <a:srgbClr val="EC4899">
                <a:alpha val="60000"/>
              </a:srgbClr>
            </a:solidFill>
            <a:prstDash val="solid"/>
          </a:ln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4456" y="5431536"/>
            <a:ext cx="292608" cy="29260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492240" y="5257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Удобно</a:t>
            </a:r>
            <a:endParaRPr lang="en-US" sz="1400" dirty="0"/>
          </a:p>
        </p:txBody>
      </p:sp>
      <p:sp>
        <p:nvSpPr>
          <p:cNvPr id="24" name="Text 17"/>
          <p:cNvSpPr/>
          <p:nvPr/>
        </p:nvSpPr>
        <p:spPr>
          <a:xfrm>
            <a:off x="6492240" y="55778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Работает в Telegram</a:t>
            </a:r>
            <a:endParaRPr lang="en-US" sz="900" dirty="0"/>
          </a:p>
        </p:txBody>
      </p:sp>
      <p:sp>
        <p:nvSpPr>
          <p:cNvPr id="25" name="Shape 18"/>
          <p:cNvSpPr/>
          <p:nvPr/>
        </p:nvSpPr>
        <p:spPr>
          <a:xfrm>
            <a:off x="8549640" y="822960"/>
            <a:ext cx="2286000" cy="4937760"/>
          </a:xfrm>
          <a:prstGeom prst="roundRect">
            <a:avLst>
              <a:gd name="adj" fmla="val 7200"/>
            </a:avLst>
          </a:prstGeom>
          <a:solidFill>
            <a:srgbClr val="06050F"/>
          </a:solidFill>
          <a:ln w="25400">
            <a:solidFill>
              <a:srgbClr val="2A2458"/>
            </a:solidFill>
            <a:prstDash val="solid"/>
          </a:ln>
        </p:spPr>
      </p:sp>
      <p:sp>
        <p:nvSpPr>
          <p:cNvPr id="26" name="Shape 19"/>
          <p:cNvSpPr/>
          <p:nvPr/>
        </p:nvSpPr>
        <p:spPr>
          <a:xfrm>
            <a:off x="8622792" y="896112"/>
            <a:ext cx="2139696" cy="4791456"/>
          </a:xfrm>
          <a:prstGeom prst="roundRect">
            <a:avLst>
              <a:gd name="adj" fmla="val 5556"/>
            </a:avLst>
          </a:prstGeom>
          <a:solidFill>
            <a:srgbClr val="0F0E1F"/>
          </a:solidFill>
          <a:ln w="12700">
            <a:solidFill>
              <a:srgbClr val="0F0E1F"/>
            </a:solidFill>
            <a:prstDash val="solid"/>
          </a:ln>
        </p:spPr>
      </p:sp>
      <p:sp>
        <p:nvSpPr>
          <p:cNvPr id="27" name="Text 20"/>
          <p:cNvSpPr/>
          <p:nvPr/>
        </p:nvSpPr>
        <p:spPr>
          <a:xfrm>
            <a:off x="8759952" y="941832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15:42</a:t>
            </a:r>
            <a:endParaRPr lang="en-US" sz="700" dirty="0"/>
          </a:p>
        </p:txBody>
      </p:sp>
      <p:sp>
        <p:nvSpPr>
          <p:cNvPr id="28" name="Shape 21"/>
          <p:cNvSpPr/>
          <p:nvPr/>
        </p:nvSpPr>
        <p:spPr>
          <a:xfrm>
            <a:off x="10442448" y="969264"/>
            <a:ext cx="182880" cy="100584"/>
          </a:xfrm>
          <a:prstGeom prst="roundRect">
            <a:avLst>
              <a:gd name="adj" fmla="val 18182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2"/>
          <p:cNvSpPr/>
          <p:nvPr/>
        </p:nvSpPr>
        <p:spPr>
          <a:xfrm>
            <a:off x="8622792" y="1152144"/>
            <a:ext cx="2139696" cy="384048"/>
          </a:xfrm>
          <a:prstGeom prst="rect">
            <a:avLst/>
          </a:prstGeom>
          <a:solidFill>
            <a:srgbClr val="1F1B38"/>
          </a:solidFill>
          <a:ln w="12700">
            <a:solidFill>
              <a:srgbClr val="1F1B38"/>
            </a:solidFill>
            <a:prstDash val="solid"/>
          </a:ln>
        </p:spPr>
      </p:sp>
      <p:sp>
        <p:nvSpPr>
          <p:cNvPr id="30" name="Shape 23"/>
          <p:cNvSpPr/>
          <p:nvPr/>
        </p:nvSpPr>
        <p:spPr>
          <a:xfrm>
            <a:off x="8714232" y="1207008"/>
            <a:ext cx="274320" cy="274320"/>
          </a:xfrm>
          <a:prstGeom prst="roundRect">
            <a:avLst>
              <a:gd name="adj" fmla="val 16667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8240" y="1271016"/>
            <a:ext cx="146304" cy="146304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9061704" y="1179576"/>
            <a:ext cx="163677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</a:t>
            </a:r>
            <a:endParaRPr lang="en-US" sz="900" dirty="0"/>
          </a:p>
        </p:txBody>
      </p:sp>
      <p:sp>
        <p:nvSpPr>
          <p:cNvPr id="33" name="Text 25"/>
          <p:cNvSpPr/>
          <p:nvPr/>
        </p:nvSpPr>
        <p:spPr>
          <a:xfrm>
            <a:off x="9061704" y="1335024"/>
            <a:ext cx="16367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89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бот</a:t>
            </a:r>
            <a:endParaRPr lang="en-US" sz="700" dirty="0"/>
          </a:p>
        </p:txBody>
      </p:sp>
      <p:sp>
        <p:nvSpPr>
          <p:cNvPr id="34" name="Shape 26"/>
          <p:cNvSpPr/>
          <p:nvPr/>
        </p:nvSpPr>
        <p:spPr>
          <a:xfrm>
            <a:off x="8759952" y="1627632"/>
            <a:ext cx="1497787" cy="411480"/>
          </a:xfrm>
          <a:prstGeom prst="roundRect">
            <a:avLst>
              <a:gd name="adj" fmla="val 17778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35" name="Text 27"/>
          <p:cNvSpPr/>
          <p:nvPr/>
        </p:nvSpPr>
        <p:spPr>
          <a:xfrm>
            <a:off x="8823960" y="1664208"/>
            <a:ext cx="139080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Привет! 👋</a:t>
            </a:r>
            <a:endParaRPr lang="en-US" sz="800" dirty="0"/>
          </a:p>
        </p:txBody>
      </p:sp>
      <p:sp>
        <p:nvSpPr>
          <p:cNvPr id="36" name="Text 28"/>
          <p:cNvSpPr/>
          <p:nvPr/>
        </p:nvSpPr>
        <p:spPr>
          <a:xfrm>
            <a:off x="8823960" y="1828800"/>
            <a:ext cx="139080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C4BE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Выберите нужный раздел</a:t>
            </a:r>
            <a:endParaRPr lang="en-US" sz="700" dirty="0"/>
          </a:p>
        </p:txBody>
      </p:sp>
      <p:sp>
        <p:nvSpPr>
          <p:cNvPr id="37" name="Shape 29"/>
          <p:cNvSpPr/>
          <p:nvPr/>
        </p:nvSpPr>
        <p:spPr>
          <a:xfrm>
            <a:off x="8759952" y="2176272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38" name="Shape 30"/>
          <p:cNvSpPr/>
          <p:nvPr/>
        </p:nvSpPr>
        <p:spPr>
          <a:xfrm>
            <a:off x="8805672" y="2212848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3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42248" y="2249424"/>
            <a:ext cx="109728" cy="109728"/>
          </a:xfrm>
          <a:prstGeom prst="rect">
            <a:avLst/>
          </a:prstGeom>
        </p:spPr>
      </p:pic>
      <p:sp>
        <p:nvSpPr>
          <p:cNvPr id="40" name="Text 31"/>
          <p:cNvSpPr/>
          <p:nvPr/>
        </p:nvSpPr>
        <p:spPr>
          <a:xfrm>
            <a:off x="9034272" y="2176272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Баланс</a:t>
            </a:r>
            <a:endParaRPr lang="en-US" sz="750" dirty="0"/>
          </a:p>
        </p:txBody>
      </p:sp>
      <p:sp>
        <p:nvSpPr>
          <p:cNvPr id="41" name="Text 32"/>
          <p:cNvSpPr/>
          <p:nvPr/>
        </p:nvSpPr>
        <p:spPr>
          <a:xfrm>
            <a:off x="9893808" y="2176272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$ 2 560.50</a:t>
            </a:r>
            <a:endParaRPr lang="en-US" sz="700" dirty="0"/>
          </a:p>
        </p:txBody>
      </p:sp>
      <p:sp>
        <p:nvSpPr>
          <p:cNvPr id="42" name="Shape 33"/>
          <p:cNvSpPr/>
          <p:nvPr/>
        </p:nvSpPr>
        <p:spPr>
          <a:xfrm>
            <a:off x="8759952" y="2478024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43" name="Shape 34"/>
          <p:cNvSpPr/>
          <p:nvPr/>
        </p:nvSpPr>
        <p:spPr>
          <a:xfrm>
            <a:off x="8805672" y="2514600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6366F1">
              <a:alpha val="30000"/>
            </a:srgbClr>
          </a:solidFill>
          <a:ln w="12700">
            <a:solidFill>
              <a:srgbClr val="6366F1">
                <a:alpha val="50000"/>
              </a:srgbClr>
            </a:solidFill>
            <a:prstDash val="solid"/>
          </a:ln>
        </p:spPr>
      </p:sp>
      <p:pic>
        <p:nvPicPr>
          <p:cNvPr id="4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42248" y="2551176"/>
            <a:ext cx="109728" cy="109728"/>
          </a:xfrm>
          <a:prstGeom prst="rect">
            <a:avLst/>
          </a:prstGeom>
        </p:spPr>
      </p:pic>
      <p:sp>
        <p:nvSpPr>
          <p:cNvPr id="45" name="Text 35"/>
          <p:cNvSpPr/>
          <p:nvPr/>
        </p:nvSpPr>
        <p:spPr>
          <a:xfrm>
            <a:off x="9034272" y="2478024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Пополнить баланс</a:t>
            </a:r>
            <a:endParaRPr lang="en-US" sz="750" dirty="0"/>
          </a:p>
        </p:txBody>
      </p:sp>
      <p:sp>
        <p:nvSpPr>
          <p:cNvPr id="46" name="Shape 36"/>
          <p:cNvSpPr/>
          <p:nvPr/>
        </p:nvSpPr>
        <p:spPr>
          <a:xfrm>
            <a:off x="8759952" y="2779776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47" name="Shape 37"/>
          <p:cNvSpPr/>
          <p:nvPr/>
        </p:nvSpPr>
        <p:spPr>
          <a:xfrm>
            <a:off x="8805672" y="2816352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3B82F6">
              <a:alpha val="30000"/>
            </a:srgbClr>
          </a:solidFill>
          <a:ln w="12700">
            <a:solidFill>
              <a:srgbClr val="3B82F6">
                <a:alpha val="50000"/>
              </a:srgbClr>
            </a:solidFill>
            <a:prstDash val="solid"/>
          </a:ln>
        </p:spPr>
      </p:sp>
      <p:pic>
        <p:nvPicPr>
          <p:cNvPr id="48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42248" y="2852928"/>
            <a:ext cx="109728" cy="109728"/>
          </a:xfrm>
          <a:prstGeom prst="rect">
            <a:avLst/>
          </a:prstGeom>
        </p:spPr>
      </p:pic>
      <p:sp>
        <p:nvSpPr>
          <p:cNvPr id="49" name="Text 38"/>
          <p:cNvSpPr/>
          <p:nvPr/>
        </p:nvSpPr>
        <p:spPr>
          <a:xfrm>
            <a:off x="9034272" y="2779776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Переводы</a:t>
            </a:r>
            <a:endParaRPr lang="en-US" sz="750" dirty="0"/>
          </a:p>
        </p:txBody>
      </p:sp>
      <p:sp>
        <p:nvSpPr>
          <p:cNvPr id="50" name="Shape 39"/>
          <p:cNvSpPr/>
          <p:nvPr/>
        </p:nvSpPr>
        <p:spPr>
          <a:xfrm>
            <a:off x="8759952" y="3081528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51" name="Shape 40"/>
          <p:cNvSpPr/>
          <p:nvPr/>
        </p:nvSpPr>
        <p:spPr>
          <a:xfrm>
            <a:off x="8805672" y="3118104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EC4899">
              <a:alpha val="30000"/>
            </a:srgbClr>
          </a:solidFill>
          <a:ln w="12700">
            <a:solidFill>
              <a:srgbClr val="EC4899">
                <a:alpha val="50000"/>
              </a:srgbClr>
            </a:solidFill>
            <a:prstDash val="solid"/>
          </a:ln>
        </p:spPr>
      </p:sp>
      <p:pic>
        <p:nvPicPr>
          <p:cNvPr id="5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42248" y="3154680"/>
            <a:ext cx="109728" cy="109728"/>
          </a:xfrm>
          <a:prstGeom prst="rect">
            <a:avLst/>
          </a:prstGeom>
        </p:spPr>
      </p:pic>
      <p:sp>
        <p:nvSpPr>
          <p:cNvPr id="53" name="Text 41"/>
          <p:cNvSpPr/>
          <p:nvPr/>
        </p:nvSpPr>
        <p:spPr>
          <a:xfrm>
            <a:off x="9034272" y="3081528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Магазин</a:t>
            </a:r>
            <a:endParaRPr lang="en-US" sz="750" dirty="0"/>
          </a:p>
        </p:txBody>
      </p:sp>
      <p:sp>
        <p:nvSpPr>
          <p:cNvPr id="54" name="Shape 42"/>
          <p:cNvSpPr/>
          <p:nvPr/>
        </p:nvSpPr>
        <p:spPr>
          <a:xfrm>
            <a:off x="8759952" y="3383280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55" name="Shape 43"/>
          <p:cNvSpPr/>
          <p:nvPr/>
        </p:nvSpPr>
        <p:spPr>
          <a:xfrm>
            <a:off x="8805672" y="3419856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A78BFA">
              <a:alpha val="30000"/>
            </a:srgbClr>
          </a:solidFill>
          <a:ln w="12700">
            <a:solidFill>
              <a:srgbClr val="A78BFA">
                <a:alpha val="50000"/>
              </a:srgbClr>
            </a:solidFill>
            <a:prstDash val="solid"/>
          </a:ln>
        </p:spPr>
      </p:sp>
      <p:pic>
        <p:nvPicPr>
          <p:cNvPr id="56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42248" y="3456432"/>
            <a:ext cx="109728" cy="109728"/>
          </a:xfrm>
          <a:prstGeom prst="rect">
            <a:avLst/>
          </a:prstGeom>
        </p:spPr>
      </p:pic>
      <p:sp>
        <p:nvSpPr>
          <p:cNvPr id="57" name="Text 44"/>
          <p:cNvSpPr/>
          <p:nvPr/>
        </p:nvSpPr>
        <p:spPr>
          <a:xfrm>
            <a:off x="9034272" y="3383280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Подарочные карты</a:t>
            </a:r>
            <a:endParaRPr lang="en-US" sz="750" dirty="0"/>
          </a:p>
        </p:txBody>
      </p:sp>
      <p:sp>
        <p:nvSpPr>
          <p:cNvPr id="58" name="Shape 45"/>
          <p:cNvSpPr/>
          <p:nvPr/>
        </p:nvSpPr>
        <p:spPr>
          <a:xfrm>
            <a:off x="8759952" y="3685032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59" name="Shape 46"/>
          <p:cNvSpPr/>
          <p:nvPr/>
        </p:nvSpPr>
        <p:spPr>
          <a:xfrm>
            <a:off x="8805672" y="3721608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60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42248" y="3758184"/>
            <a:ext cx="109728" cy="109728"/>
          </a:xfrm>
          <a:prstGeom prst="rect">
            <a:avLst/>
          </a:prstGeom>
        </p:spPr>
      </p:pic>
      <p:sp>
        <p:nvSpPr>
          <p:cNvPr id="61" name="Text 47"/>
          <p:cNvSpPr/>
          <p:nvPr/>
        </p:nvSpPr>
        <p:spPr>
          <a:xfrm>
            <a:off x="9034272" y="3685032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Игры и сервисы</a:t>
            </a:r>
            <a:endParaRPr lang="en-US" sz="750" dirty="0"/>
          </a:p>
        </p:txBody>
      </p:sp>
      <p:sp>
        <p:nvSpPr>
          <p:cNvPr id="62" name="Shape 48"/>
          <p:cNvSpPr/>
          <p:nvPr/>
        </p:nvSpPr>
        <p:spPr>
          <a:xfrm>
            <a:off x="8759952" y="3986784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63" name="Shape 49"/>
          <p:cNvSpPr/>
          <p:nvPr/>
        </p:nvSpPr>
        <p:spPr>
          <a:xfrm>
            <a:off x="8805672" y="4023360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14B8A6">
              <a:alpha val="30000"/>
            </a:srgbClr>
          </a:solidFill>
          <a:ln w="1270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6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842248" y="4059936"/>
            <a:ext cx="109728" cy="109728"/>
          </a:xfrm>
          <a:prstGeom prst="rect">
            <a:avLst/>
          </a:prstGeom>
        </p:spPr>
      </p:pic>
      <p:sp>
        <p:nvSpPr>
          <p:cNvPr id="65" name="Text 50"/>
          <p:cNvSpPr/>
          <p:nvPr/>
        </p:nvSpPr>
        <p:spPr>
          <a:xfrm>
            <a:off x="9034272" y="3986784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Мобильная связь</a:t>
            </a:r>
            <a:endParaRPr lang="en-US" sz="750" dirty="0"/>
          </a:p>
        </p:txBody>
      </p:sp>
      <p:sp>
        <p:nvSpPr>
          <p:cNvPr id="66" name="Shape 51"/>
          <p:cNvSpPr/>
          <p:nvPr/>
        </p:nvSpPr>
        <p:spPr>
          <a:xfrm>
            <a:off x="8759952" y="4288536"/>
            <a:ext cx="1865376" cy="256032"/>
          </a:xfrm>
          <a:prstGeom prst="roundRect">
            <a:avLst>
              <a:gd name="adj" fmla="val 17857"/>
            </a:avLst>
          </a:prstGeom>
          <a:solidFill>
            <a:srgbClr val="2A2447"/>
          </a:solidFill>
          <a:ln w="6350">
            <a:solidFill>
              <a:srgbClr val="3A3260"/>
            </a:solidFill>
            <a:prstDash val="solid"/>
          </a:ln>
        </p:spPr>
      </p:sp>
      <p:sp>
        <p:nvSpPr>
          <p:cNvPr id="67" name="Shape 52"/>
          <p:cNvSpPr/>
          <p:nvPr/>
        </p:nvSpPr>
        <p:spPr>
          <a:xfrm>
            <a:off x="8805672" y="4325112"/>
            <a:ext cx="182880" cy="182880"/>
          </a:xfrm>
          <a:prstGeom prst="roundRect">
            <a:avLst>
              <a:gd name="adj" fmla="val 15000"/>
            </a:avLst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68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42248" y="4361688"/>
            <a:ext cx="109728" cy="109728"/>
          </a:xfrm>
          <a:prstGeom prst="rect">
            <a:avLst/>
          </a:prstGeom>
        </p:spPr>
      </p:pic>
      <p:sp>
        <p:nvSpPr>
          <p:cNvPr id="69" name="Text 53"/>
          <p:cNvSpPr/>
          <p:nvPr/>
        </p:nvSpPr>
        <p:spPr>
          <a:xfrm>
            <a:off x="9034272" y="4288536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eSIM</a:t>
            </a:r>
            <a:endParaRPr lang="en-US" sz="750" dirty="0"/>
          </a:p>
        </p:txBody>
      </p:sp>
      <p:sp>
        <p:nvSpPr>
          <p:cNvPr id="70" name="Shape 54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71" name="Text 55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72" name="Text 56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4572000"/>
            <a:ext cx="4572000" cy="3657600"/>
          </a:xfrm>
          <a:prstGeom prst="ellipse">
            <a:avLst/>
          </a:prstGeom>
          <a:solidFill>
            <a:srgbClr val="7C3AED">
              <a:alpha val="1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СЕРВИСЫ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548640" y="15087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вы можете делать в ПиплБоте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2194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Весь привычный функционал финансовых и цифровых сервисов — в одном чате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78892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749808" y="299008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44" y="3163824"/>
            <a:ext cx="429768" cy="4297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49808" y="381304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MasterCard и VISA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749808" y="408736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Виртуальные карты для любых задач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3355848" y="278892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3557016" y="299008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EC4899">
              <a:alpha val="25000"/>
            </a:srgbClr>
          </a:solidFill>
          <a:ln w="12700">
            <a:solidFill>
              <a:srgbClr val="EC4899">
                <a:alpha val="50000"/>
              </a:srgbClr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0752" y="3163824"/>
            <a:ext cx="429768" cy="42976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557016" y="381304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Подарочные карты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3557016" y="408736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Покупка и отправка gift-карт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6163056" y="278892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6364224" y="299008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6366F1">
              <a:alpha val="25000"/>
            </a:srgbClr>
          </a:solidFill>
          <a:ln w="12700">
            <a:solidFill>
              <a:srgbClr val="6366F1">
                <a:alpha val="50000"/>
              </a:srgbClr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3163824"/>
            <a:ext cx="429768" cy="42976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364224" y="381304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Магазин игр и сервисов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6364224" y="408736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Игры, подписки, софт и многое другое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8970264" y="278892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3" name="Shape 17"/>
          <p:cNvSpPr/>
          <p:nvPr/>
        </p:nvSpPr>
        <p:spPr>
          <a:xfrm>
            <a:off x="9171432" y="299008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3B82F6">
              <a:alpha val="25000"/>
            </a:srgbClr>
          </a:solidFill>
          <a:ln w="12700">
            <a:solidFill>
              <a:srgbClr val="3B82F6">
                <a:alpha val="50000"/>
              </a:srgbClr>
            </a:solidFill>
            <a:prstDash val="solid"/>
          </a:ln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5168" y="3163824"/>
            <a:ext cx="429768" cy="429768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9171432" y="381304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Пополнение счетов</a:t>
            </a:r>
            <a:endParaRPr lang="en-US" sz="1300" dirty="0"/>
          </a:p>
        </p:txBody>
      </p:sp>
      <p:sp>
        <p:nvSpPr>
          <p:cNvPr id="26" name="Text 19"/>
          <p:cNvSpPr/>
          <p:nvPr/>
        </p:nvSpPr>
        <p:spPr>
          <a:xfrm>
            <a:off x="9171432" y="408736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Пополняйте баланс связи и сервисов</a:t>
            </a:r>
            <a:endParaRPr lang="en-US" sz="1000" dirty="0"/>
          </a:p>
        </p:txBody>
      </p:sp>
      <p:sp>
        <p:nvSpPr>
          <p:cNvPr id="27" name="Shape 20"/>
          <p:cNvSpPr/>
          <p:nvPr/>
        </p:nvSpPr>
        <p:spPr>
          <a:xfrm>
            <a:off x="548640" y="448056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8" name="Shape 21"/>
          <p:cNvSpPr/>
          <p:nvPr/>
        </p:nvSpPr>
        <p:spPr>
          <a:xfrm>
            <a:off x="749808" y="468172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14B8A6">
              <a:alpha val="25000"/>
            </a:srgbClr>
          </a:solidFill>
          <a:ln w="1270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2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3544" y="4855464"/>
            <a:ext cx="429768" cy="429768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749808" y="550468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Денежные переводы</a:t>
            </a:r>
            <a:endParaRPr lang="en-US" sz="1300" dirty="0"/>
          </a:p>
        </p:txBody>
      </p:sp>
      <p:sp>
        <p:nvSpPr>
          <p:cNvPr id="31" name="Text 23"/>
          <p:cNvSpPr/>
          <p:nvPr/>
        </p:nvSpPr>
        <p:spPr>
          <a:xfrm>
            <a:off x="749808" y="577900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Быстрые переводы пользователям</a:t>
            </a:r>
            <a:endParaRPr lang="en-US" sz="1000" dirty="0"/>
          </a:p>
        </p:txBody>
      </p:sp>
      <p:sp>
        <p:nvSpPr>
          <p:cNvPr id="32" name="Shape 24"/>
          <p:cNvSpPr/>
          <p:nvPr/>
        </p:nvSpPr>
        <p:spPr>
          <a:xfrm>
            <a:off x="3355848" y="448056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33" name="Shape 25"/>
          <p:cNvSpPr/>
          <p:nvPr/>
        </p:nvSpPr>
        <p:spPr>
          <a:xfrm>
            <a:off x="3557016" y="468172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3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30752" y="4855464"/>
            <a:ext cx="429768" cy="429768"/>
          </a:xfrm>
          <a:prstGeom prst="rect">
            <a:avLst/>
          </a:prstGeom>
        </p:spPr>
      </p:pic>
      <p:sp>
        <p:nvSpPr>
          <p:cNvPr id="35" name="Text 26"/>
          <p:cNvSpPr/>
          <p:nvPr/>
        </p:nvSpPr>
        <p:spPr>
          <a:xfrm>
            <a:off x="3557016" y="550468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Финансовые операции</a:t>
            </a:r>
            <a:endParaRPr lang="en-US" sz="1300" dirty="0"/>
          </a:p>
        </p:txBody>
      </p:sp>
      <p:sp>
        <p:nvSpPr>
          <p:cNvPr id="36" name="Text 27"/>
          <p:cNvSpPr/>
          <p:nvPr/>
        </p:nvSpPr>
        <p:spPr>
          <a:xfrm>
            <a:off x="3557016" y="577900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Управляйте деньгами просто и безопасно</a:t>
            </a:r>
            <a:endParaRPr lang="en-US" sz="1000" dirty="0"/>
          </a:p>
        </p:txBody>
      </p:sp>
      <p:sp>
        <p:nvSpPr>
          <p:cNvPr id="37" name="Shape 28"/>
          <p:cNvSpPr/>
          <p:nvPr/>
        </p:nvSpPr>
        <p:spPr>
          <a:xfrm>
            <a:off x="6163056" y="448056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38" name="Shape 29"/>
          <p:cNvSpPr/>
          <p:nvPr/>
        </p:nvSpPr>
        <p:spPr>
          <a:xfrm>
            <a:off x="6364224" y="468172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3B82F6">
              <a:alpha val="25000"/>
            </a:srgbClr>
          </a:solidFill>
          <a:ln w="12700">
            <a:solidFill>
              <a:srgbClr val="3B82F6">
                <a:alpha val="50000"/>
              </a:srgbClr>
            </a:solidFill>
            <a:prstDash val="solid"/>
          </a:ln>
        </p:spPr>
      </p:sp>
      <p:pic>
        <p:nvPicPr>
          <p:cNvPr id="3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7960" y="4855464"/>
            <a:ext cx="429768" cy="429768"/>
          </a:xfrm>
          <a:prstGeom prst="rect">
            <a:avLst/>
          </a:prstGeom>
        </p:spPr>
      </p:pic>
      <p:sp>
        <p:nvSpPr>
          <p:cNvPr id="40" name="Text 30"/>
          <p:cNvSpPr/>
          <p:nvPr/>
        </p:nvSpPr>
        <p:spPr>
          <a:xfrm>
            <a:off x="6364224" y="550468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Мобильная связь</a:t>
            </a:r>
            <a:endParaRPr lang="en-US" sz="1300" dirty="0"/>
          </a:p>
        </p:txBody>
      </p:sp>
      <p:sp>
        <p:nvSpPr>
          <p:cNvPr id="41" name="Text 31"/>
          <p:cNvSpPr/>
          <p:nvPr/>
        </p:nvSpPr>
        <p:spPr>
          <a:xfrm>
            <a:off x="6364224" y="577900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Оплата телефонии и интернет-услуг</a:t>
            </a:r>
            <a:endParaRPr lang="en-US" sz="1000" dirty="0"/>
          </a:p>
        </p:txBody>
      </p:sp>
      <p:sp>
        <p:nvSpPr>
          <p:cNvPr id="42" name="Shape 32"/>
          <p:cNvSpPr/>
          <p:nvPr/>
        </p:nvSpPr>
        <p:spPr>
          <a:xfrm>
            <a:off x="8970264" y="4480560"/>
            <a:ext cx="2670048" cy="1554480"/>
          </a:xfrm>
          <a:prstGeom prst="roundRect">
            <a:avLst>
              <a:gd name="adj" fmla="val 588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43" name="Shape 33"/>
          <p:cNvSpPr/>
          <p:nvPr/>
        </p:nvSpPr>
        <p:spPr>
          <a:xfrm>
            <a:off x="9171432" y="4681728"/>
            <a:ext cx="777240" cy="777240"/>
          </a:xfrm>
          <a:prstGeom prst="roundRect">
            <a:avLst>
              <a:gd name="adj" fmla="val 11765"/>
            </a:avLst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4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45168" y="4855464"/>
            <a:ext cx="429768" cy="429768"/>
          </a:xfrm>
          <a:prstGeom prst="rect">
            <a:avLst/>
          </a:prstGeom>
        </p:spPr>
      </p:pic>
      <p:sp>
        <p:nvSpPr>
          <p:cNvPr id="45" name="Text 34"/>
          <p:cNvSpPr/>
          <p:nvPr/>
        </p:nvSpPr>
        <p:spPr>
          <a:xfrm>
            <a:off x="9171432" y="5504688"/>
            <a:ext cx="22677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eSIM</a:t>
            </a:r>
            <a:endParaRPr lang="en-US" sz="1300" dirty="0"/>
          </a:p>
        </p:txBody>
      </p:sp>
      <p:sp>
        <p:nvSpPr>
          <p:cNvPr id="46" name="Text 35"/>
          <p:cNvSpPr/>
          <p:nvPr/>
        </p:nvSpPr>
        <p:spPr>
          <a:xfrm>
            <a:off x="9171432" y="5779008"/>
            <a:ext cx="22677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Связь в любой стране мира</a:t>
            </a:r>
            <a:endParaRPr lang="en-US" sz="1000" dirty="0"/>
          </a:p>
        </p:txBody>
      </p:sp>
      <p:sp>
        <p:nvSpPr>
          <p:cNvPr id="47" name="Shape 36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48" name="Text 37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49" name="Text 38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14B8A6">
              <a:alpha val="12000"/>
            </a:srgbClr>
          </a:solidFill>
          <a:ln w="12700">
            <a:solidFill>
              <a:srgbClr val="14B8A6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00" y="3657600"/>
            <a:ext cx="4572000" cy="3657600"/>
          </a:xfrm>
          <a:prstGeom prst="ellipse">
            <a:avLst/>
          </a:prstGeom>
          <a:solidFill>
            <a:srgbClr val="EC4899">
              <a:alpha val="10000"/>
            </a:srgbClr>
          </a:solidFill>
          <a:ln w="12700">
            <a:solidFill>
              <a:srgbClr val="EC4899">
                <a:alpha val="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ПРОЦЕСС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1508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это работает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548640" y="2194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открытия бота до получения услуги — всего четыре простых шага.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0868" y="2971800"/>
            <a:ext cx="2606040" cy="2743200"/>
          </a:xfrm>
          <a:prstGeom prst="roundRect">
            <a:avLst>
              <a:gd name="adj" fmla="val 4211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340968" y="3291840"/>
            <a:ext cx="1005840" cy="100584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288" y="3566160"/>
            <a:ext cx="457200" cy="45720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2209648" y="3995928"/>
            <a:ext cx="365760" cy="365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2209648" y="39959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723748" y="45720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Откройте ПиплБота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723748" y="5001768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Найдите бота в Telegram и запустите его</a:t>
            </a:r>
            <a:endParaRPr lang="en-US" sz="110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0624" y="3694176"/>
            <a:ext cx="201168" cy="201168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3375508" y="2971800"/>
            <a:ext cx="2606040" cy="2743200"/>
          </a:xfrm>
          <a:prstGeom prst="roundRect">
            <a:avLst>
              <a:gd name="adj" fmla="val 4211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7" name="Shape 12"/>
          <p:cNvSpPr/>
          <p:nvPr/>
        </p:nvSpPr>
        <p:spPr>
          <a:xfrm>
            <a:off x="4175608" y="3291840"/>
            <a:ext cx="1005840" cy="1005840"/>
          </a:xfrm>
          <a:prstGeom prst="ellipse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9928" y="3566160"/>
            <a:ext cx="457200" cy="457200"/>
          </a:xfrm>
          <a:prstGeom prst="rect">
            <a:avLst/>
          </a:prstGeom>
        </p:spPr>
      </p:pic>
      <p:sp>
        <p:nvSpPr>
          <p:cNvPr id="19" name="Shape 13"/>
          <p:cNvSpPr/>
          <p:nvPr/>
        </p:nvSpPr>
        <p:spPr>
          <a:xfrm>
            <a:off x="5044288" y="3995928"/>
            <a:ext cx="365760" cy="365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14B8A6"/>
            </a:solidFill>
            <a:prstDash val="solid"/>
          </a:ln>
        </p:spPr>
      </p:sp>
      <p:sp>
        <p:nvSpPr>
          <p:cNvPr id="20" name="Text 14"/>
          <p:cNvSpPr/>
          <p:nvPr/>
        </p:nvSpPr>
        <p:spPr>
          <a:xfrm>
            <a:off x="5044288" y="39959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3558388" y="45720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Выберите сервис</a:t>
            </a:r>
            <a:endParaRPr lang="en-US" sz="1500" dirty="0"/>
          </a:p>
        </p:txBody>
      </p:sp>
      <p:sp>
        <p:nvSpPr>
          <p:cNvPr id="22" name="Text 16"/>
          <p:cNvSpPr/>
          <p:nvPr/>
        </p:nvSpPr>
        <p:spPr>
          <a:xfrm>
            <a:off x="3558388" y="5001768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Выберите нужный раздел или услугу</a:t>
            </a:r>
            <a:endParaRPr lang="en-US" sz="1100" dirty="0"/>
          </a:p>
        </p:txBody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5264" y="3694176"/>
            <a:ext cx="201168" cy="201168"/>
          </a:xfrm>
          <a:prstGeom prst="rect">
            <a:avLst/>
          </a:prstGeom>
        </p:spPr>
      </p:pic>
      <p:sp>
        <p:nvSpPr>
          <p:cNvPr id="24" name="Shape 17"/>
          <p:cNvSpPr/>
          <p:nvPr/>
        </p:nvSpPr>
        <p:spPr>
          <a:xfrm>
            <a:off x="6210148" y="2971800"/>
            <a:ext cx="2606040" cy="2743200"/>
          </a:xfrm>
          <a:prstGeom prst="roundRect">
            <a:avLst>
              <a:gd name="adj" fmla="val 4211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5" name="Shape 18"/>
          <p:cNvSpPr/>
          <p:nvPr/>
        </p:nvSpPr>
        <p:spPr>
          <a:xfrm>
            <a:off x="7010248" y="3291840"/>
            <a:ext cx="1005840" cy="1005840"/>
          </a:xfrm>
          <a:prstGeom prst="ellipse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4568" y="3566160"/>
            <a:ext cx="457200" cy="457200"/>
          </a:xfrm>
          <a:prstGeom prst="rect">
            <a:avLst/>
          </a:prstGeom>
        </p:spPr>
      </p:pic>
      <p:sp>
        <p:nvSpPr>
          <p:cNvPr id="27" name="Shape 19"/>
          <p:cNvSpPr/>
          <p:nvPr/>
        </p:nvSpPr>
        <p:spPr>
          <a:xfrm>
            <a:off x="7878928" y="3995928"/>
            <a:ext cx="365760" cy="365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6366F1"/>
            </a:solidFill>
            <a:prstDash val="solid"/>
          </a:ln>
        </p:spPr>
      </p:sp>
      <p:sp>
        <p:nvSpPr>
          <p:cNvPr id="28" name="Text 20"/>
          <p:cNvSpPr/>
          <p:nvPr/>
        </p:nvSpPr>
        <p:spPr>
          <a:xfrm>
            <a:off x="7878928" y="39959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9" name="Text 21"/>
          <p:cNvSpPr/>
          <p:nvPr/>
        </p:nvSpPr>
        <p:spPr>
          <a:xfrm>
            <a:off x="6393028" y="45720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Оплатите</a:t>
            </a:r>
            <a:endParaRPr lang="en-US" sz="1500" dirty="0"/>
          </a:p>
        </p:txBody>
      </p:sp>
      <p:sp>
        <p:nvSpPr>
          <p:cNvPr id="30" name="Text 22"/>
          <p:cNvSpPr/>
          <p:nvPr/>
        </p:nvSpPr>
        <p:spPr>
          <a:xfrm>
            <a:off x="6393028" y="5001768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Выберите способ оплаты и совершите платёж</a:t>
            </a:r>
            <a:endParaRPr lang="en-US" sz="1100" dirty="0"/>
          </a:p>
        </p:txBody>
      </p:sp>
      <p:pic>
        <p:nvPicPr>
          <p:cNvPr id="3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29904" y="3694176"/>
            <a:ext cx="201168" cy="201168"/>
          </a:xfrm>
          <a:prstGeom prst="rect">
            <a:avLst/>
          </a:prstGeom>
        </p:spPr>
      </p:pic>
      <p:sp>
        <p:nvSpPr>
          <p:cNvPr id="32" name="Shape 23"/>
          <p:cNvSpPr/>
          <p:nvPr/>
        </p:nvSpPr>
        <p:spPr>
          <a:xfrm>
            <a:off x="9044788" y="2971800"/>
            <a:ext cx="2606040" cy="2743200"/>
          </a:xfrm>
          <a:prstGeom prst="roundRect">
            <a:avLst>
              <a:gd name="adj" fmla="val 4211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33" name="Shape 24"/>
          <p:cNvSpPr/>
          <p:nvPr/>
        </p:nvSpPr>
        <p:spPr>
          <a:xfrm>
            <a:off x="9844888" y="3291840"/>
            <a:ext cx="1005840" cy="100584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3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19208" y="3566160"/>
            <a:ext cx="457200" cy="457200"/>
          </a:xfrm>
          <a:prstGeom prst="rect">
            <a:avLst/>
          </a:prstGeom>
        </p:spPr>
      </p:pic>
      <p:sp>
        <p:nvSpPr>
          <p:cNvPr id="35" name="Shape 25"/>
          <p:cNvSpPr/>
          <p:nvPr/>
        </p:nvSpPr>
        <p:spPr>
          <a:xfrm>
            <a:off x="10713568" y="3995928"/>
            <a:ext cx="365760" cy="36576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</p:spPr>
      </p:sp>
      <p:sp>
        <p:nvSpPr>
          <p:cNvPr id="36" name="Text 26"/>
          <p:cNvSpPr/>
          <p:nvPr/>
        </p:nvSpPr>
        <p:spPr>
          <a:xfrm>
            <a:off x="10713568" y="39959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7" name="Text 27"/>
          <p:cNvSpPr/>
          <p:nvPr/>
        </p:nvSpPr>
        <p:spPr>
          <a:xfrm>
            <a:off x="9227668" y="457200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Получите результат</a:t>
            </a:r>
            <a:endParaRPr lang="en-US" sz="1500" dirty="0"/>
          </a:p>
        </p:txBody>
      </p:sp>
      <p:sp>
        <p:nvSpPr>
          <p:cNvPr id="38" name="Text 28"/>
          <p:cNvSpPr/>
          <p:nvPr/>
        </p:nvSpPr>
        <p:spPr>
          <a:xfrm>
            <a:off x="9227668" y="5001768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Услуга будет активирована мгновенно</a:t>
            </a:r>
            <a:endParaRPr lang="en-US" sz="1100" dirty="0"/>
          </a:p>
        </p:txBody>
      </p:sp>
      <p:sp>
        <p:nvSpPr>
          <p:cNvPr id="39" name="Shape 29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40" name="Text 30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41" name="Text 31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-914400"/>
            <a:ext cx="4572000" cy="4572000"/>
          </a:xfrm>
          <a:prstGeom prst="ellipse">
            <a:avLst/>
          </a:prstGeom>
          <a:solidFill>
            <a:srgbClr val="7C3AED">
              <a:alpha val="12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657600"/>
            <a:ext cx="3657600" cy="3657600"/>
          </a:xfrm>
          <a:prstGeom prst="ellipse">
            <a:avLst/>
          </a:prstGeom>
          <a:solidFill>
            <a:srgbClr val="6366F1">
              <a:alpha val="10000"/>
            </a:srgbClr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В ЦИФРАХ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150876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Нам доверяют тысячи пользователей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Реальные цифры о масштабе и надёжности сервиса.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3566160"/>
            <a:ext cx="2670048" cy="2514600"/>
          </a:xfrm>
          <a:prstGeom prst="roundRect">
            <a:avLst>
              <a:gd name="adj" fmla="val 4364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472184" y="3840480"/>
            <a:ext cx="822960" cy="822960"/>
          </a:xfrm>
          <a:prstGeom prst="ellipse">
            <a:avLst/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60000"/>
              </a:srgbClr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208" y="4032504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85800" y="4846320"/>
            <a:ext cx="23957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100K+</a:t>
            </a:r>
            <a:endParaRPr lang="en-US" sz="4000" dirty="0"/>
          </a:p>
        </p:txBody>
      </p:sp>
      <p:sp>
        <p:nvSpPr>
          <p:cNvPr id="12" name="Text 8"/>
          <p:cNvSpPr/>
          <p:nvPr/>
        </p:nvSpPr>
        <p:spPr>
          <a:xfrm>
            <a:off x="731520" y="5532120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пользователей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3355848" y="3566160"/>
            <a:ext cx="2670048" cy="2514600"/>
          </a:xfrm>
          <a:prstGeom prst="roundRect">
            <a:avLst>
              <a:gd name="adj" fmla="val 4364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4279392" y="3840480"/>
            <a:ext cx="822960" cy="822960"/>
          </a:xfrm>
          <a:prstGeom prst="ellipse">
            <a:avLst/>
          </a:prstGeom>
          <a:solidFill>
            <a:srgbClr val="14B8A6">
              <a:alpha val="25000"/>
            </a:srgbClr>
          </a:solidFill>
          <a:ln w="12700">
            <a:solidFill>
              <a:srgbClr val="14B8A6">
                <a:alpha val="60000"/>
              </a:srgbClr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416" y="4032504"/>
            <a:ext cx="438912" cy="43891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493008" y="4846320"/>
            <a:ext cx="23957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150+</a:t>
            </a:r>
            <a:endParaRPr lang="en-US" sz="4000" dirty="0"/>
          </a:p>
        </p:txBody>
      </p:sp>
      <p:sp>
        <p:nvSpPr>
          <p:cNvPr id="17" name="Text 12"/>
          <p:cNvSpPr/>
          <p:nvPr/>
        </p:nvSpPr>
        <p:spPr>
          <a:xfrm>
            <a:off x="3538728" y="5532120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стран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6163056" y="3566160"/>
            <a:ext cx="2670048" cy="2514600"/>
          </a:xfrm>
          <a:prstGeom prst="roundRect">
            <a:avLst>
              <a:gd name="adj" fmla="val 4364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9" name="Shape 14"/>
          <p:cNvSpPr/>
          <p:nvPr/>
        </p:nvSpPr>
        <p:spPr>
          <a:xfrm>
            <a:off x="7086600" y="3840480"/>
            <a:ext cx="822960" cy="822960"/>
          </a:xfrm>
          <a:prstGeom prst="ellipse">
            <a:avLst/>
          </a:prstGeom>
          <a:solidFill>
            <a:srgbClr val="EC4899">
              <a:alpha val="25000"/>
            </a:srgbClr>
          </a:solidFill>
          <a:ln w="12700">
            <a:solidFill>
              <a:srgbClr val="EC4899">
                <a:alpha val="60000"/>
              </a:srgbClr>
            </a:solidFill>
            <a:prstDash val="solid"/>
          </a:ln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8624" y="4032504"/>
            <a:ext cx="438912" cy="43891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300216" y="4846320"/>
            <a:ext cx="23957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10M+</a:t>
            </a:r>
            <a:endParaRPr lang="en-US" sz="4000" dirty="0"/>
          </a:p>
        </p:txBody>
      </p:sp>
      <p:sp>
        <p:nvSpPr>
          <p:cNvPr id="22" name="Text 16"/>
          <p:cNvSpPr/>
          <p:nvPr/>
        </p:nvSpPr>
        <p:spPr>
          <a:xfrm>
            <a:off x="6345936" y="5532120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транзакций</a:t>
            </a:r>
            <a:endParaRPr lang="en-US" sz="1200" dirty="0"/>
          </a:p>
        </p:txBody>
      </p:sp>
      <p:sp>
        <p:nvSpPr>
          <p:cNvPr id="23" name="Shape 17"/>
          <p:cNvSpPr/>
          <p:nvPr/>
        </p:nvSpPr>
        <p:spPr>
          <a:xfrm>
            <a:off x="8970264" y="3566160"/>
            <a:ext cx="2670048" cy="2514600"/>
          </a:xfrm>
          <a:prstGeom prst="roundRect">
            <a:avLst>
              <a:gd name="adj" fmla="val 4364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4" name="Shape 18"/>
          <p:cNvSpPr/>
          <p:nvPr/>
        </p:nvSpPr>
        <p:spPr>
          <a:xfrm>
            <a:off x="9893808" y="3840480"/>
            <a:ext cx="822960" cy="822960"/>
          </a:xfrm>
          <a:prstGeom prst="ellipse">
            <a:avLst/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60000"/>
              </a:srgbClr>
            </a:solidFill>
            <a:prstDash val="solid"/>
          </a:ln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85832" y="4032504"/>
            <a:ext cx="438912" cy="438912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9107424" y="4846320"/>
            <a:ext cx="23957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99.9%</a:t>
            </a:r>
            <a:endParaRPr lang="en-US" sz="4000" dirty="0"/>
          </a:p>
        </p:txBody>
      </p:sp>
      <p:sp>
        <p:nvSpPr>
          <p:cNvPr id="27" name="Text 20"/>
          <p:cNvSpPr/>
          <p:nvPr/>
        </p:nvSpPr>
        <p:spPr>
          <a:xfrm>
            <a:off x="9153144" y="5532120"/>
            <a:ext cx="23042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время безотказной работы</a:t>
            </a:r>
            <a:endParaRPr lang="en-US" sz="1200" dirty="0"/>
          </a:p>
        </p:txBody>
      </p:sp>
      <p:sp>
        <p:nvSpPr>
          <p:cNvPr id="28" name="Shape 21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29" name="Text 22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30" name="Text 23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828800"/>
            <a:ext cx="4572000" cy="4572000"/>
          </a:xfrm>
          <a:prstGeom prst="ellipse">
            <a:avLst/>
          </a:prstGeom>
          <a:solidFill>
            <a:srgbClr val="7C3AED">
              <a:alpha val="12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ПРЕИМУЩЕСТВА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548640" y="15087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выбирают ПиплБот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48640" y="2194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Всё, что нужно для удобной работы с цифровыми сервисами — в одном интерфейсе.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220724" y="3291840"/>
            <a:ext cx="777240" cy="777240"/>
          </a:xfrm>
          <a:prstGeom prst="ellipse">
            <a:avLst/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60000"/>
              </a:srgbClr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04" y="347472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85800" y="425196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Всё в одном боте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731520" y="4690872"/>
            <a:ext cx="17556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Платежи, покупки и сервисы в одном интерфейсе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278892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3461004" y="3291840"/>
            <a:ext cx="777240" cy="777240"/>
          </a:xfrm>
          <a:prstGeom prst="ellipse">
            <a:avLst/>
          </a:prstGeom>
          <a:solidFill>
            <a:srgbClr val="EC4899">
              <a:alpha val="25000"/>
            </a:srgbClr>
          </a:solidFill>
          <a:ln w="12700">
            <a:solidFill>
              <a:srgbClr val="EC4899">
                <a:alpha val="60000"/>
              </a:srgbClr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884" y="3474720"/>
            <a:ext cx="411480" cy="411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2926080" y="425196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Выгодные условия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2971800" y="4690872"/>
            <a:ext cx="17556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Низкие комиссии и лучшие курсы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502920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5701284" y="3291840"/>
            <a:ext cx="777240" cy="777240"/>
          </a:xfrm>
          <a:prstGeom prst="ellipse">
            <a:avLst/>
          </a:prstGeom>
          <a:solidFill>
            <a:srgbClr val="14B8A6">
              <a:alpha val="25000"/>
            </a:srgbClr>
          </a:solidFill>
          <a:ln w="12700">
            <a:solidFill>
              <a:srgbClr val="14B8A6">
                <a:alpha val="60000"/>
              </a:srgbClr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4164" y="3474720"/>
            <a:ext cx="411480" cy="41148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166360" y="425196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Безопасность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5212080" y="4690872"/>
            <a:ext cx="17556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Современные технологии защиты данных</a:t>
            </a:r>
            <a:endParaRPr lang="en-US" sz="1100" dirty="0"/>
          </a:p>
        </p:txBody>
      </p:sp>
      <p:sp>
        <p:nvSpPr>
          <p:cNvPr id="22" name="Shape 16"/>
          <p:cNvSpPr/>
          <p:nvPr/>
        </p:nvSpPr>
        <p:spPr>
          <a:xfrm>
            <a:off x="726948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3" name="Shape 17"/>
          <p:cNvSpPr/>
          <p:nvPr/>
        </p:nvSpPr>
        <p:spPr>
          <a:xfrm>
            <a:off x="7941564" y="3291840"/>
            <a:ext cx="777240" cy="777240"/>
          </a:xfrm>
          <a:prstGeom prst="ellipse">
            <a:avLst/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60000"/>
              </a:srgbClr>
            </a:solidFill>
            <a:prstDash val="solid"/>
          </a:ln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4444" y="3474720"/>
            <a:ext cx="411480" cy="41148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7406640" y="425196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Доступ 24/7</a:t>
            </a:r>
            <a:endParaRPr lang="en-US" sz="1400" dirty="0"/>
          </a:p>
        </p:txBody>
      </p:sp>
      <p:sp>
        <p:nvSpPr>
          <p:cNvPr id="26" name="Text 19"/>
          <p:cNvSpPr/>
          <p:nvPr/>
        </p:nvSpPr>
        <p:spPr>
          <a:xfrm>
            <a:off x="7452360" y="4690872"/>
            <a:ext cx="17556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Работаем круглосуточно без выходных</a:t>
            </a:r>
            <a:endParaRPr lang="en-US" sz="1100" dirty="0"/>
          </a:p>
        </p:txBody>
      </p:sp>
      <p:sp>
        <p:nvSpPr>
          <p:cNvPr id="27" name="Shape 20"/>
          <p:cNvSpPr/>
          <p:nvPr/>
        </p:nvSpPr>
        <p:spPr>
          <a:xfrm>
            <a:off x="950976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8" name="Shape 21"/>
          <p:cNvSpPr/>
          <p:nvPr/>
        </p:nvSpPr>
        <p:spPr>
          <a:xfrm>
            <a:off x="10181844" y="3291840"/>
            <a:ext cx="777240" cy="777240"/>
          </a:xfrm>
          <a:prstGeom prst="ellipse">
            <a:avLst/>
          </a:prstGeom>
          <a:solidFill>
            <a:srgbClr val="3B82F6">
              <a:alpha val="25000"/>
            </a:srgbClr>
          </a:solidFill>
          <a:ln w="12700">
            <a:solidFill>
              <a:srgbClr val="3B82F6">
                <a:alpha val="60000"/>
              </a:srgbClr>
            </a:solidFill>
            <a:prstDash val="solid"/>
          </a:ln>
        </p:spPr>
      </p:sp>
      <p:pic>
        <p:nvPicPr>
          <p:cNvPr id="2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4724" y="3474720"/>
            <a:ext cx="411480" cy="411480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9646920" y="425196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Поддержка</a:t>
            </a:r>
            <a:endParaRPr lang="en-US" sz="1400" dirty="0"/>
          </a:p>
        </p:txBody>
      </p:sp>
      <p:sp>
        <p:nvSpPr>
          <p:cNvPr id="31" name="Text 23"/>
          <p:cNvSpPr/>
          <p:nvPr/>
        </p:nvSpPr>
        <p:spPr>
          <a:xfrm>
            <a:off x="9692640" y="4690872"/>
            <a:ext cx="17556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Быстрая помощь и решение любых вопросов</a:t>
            </a:r>
            <a:endParaRPr lang="en-US" sz="1100" dirty="0"/>
          </a:p>
        </p:txBody>
      </p:sp>
      <p:sp>
        <p:nvSpPr>
          <p:cNvPr id="32" name="Shape 24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33" name="Text 25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34" name="Text 26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4572000"/>
            <a:ext cx="4572000" cy="3657600"/>
          </a:xfrm>
          <a:prstGeom prst="ellipse">
            <a:avLst/>
          </a:prstGeom>
          <a:solidFill>
            <a:srgbClr val="EC4899">
              <a:alpha val="10000"/>
            </a:srgbClr>
          </a:solidFill>
          <a:ln w="12700">
            <a:solidFill>
              <a:srgbClr val="EC4899">
                <a:alpha val="0"/>
              </a:srgbClr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АУДИТОРИЯ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548640" y="15087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Кому подходит ПиплБот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48640" y="21945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Решения для разных сценариев использования — от повседневных задач до бизнеса.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2971800"/>
            <a:ext cx="2121408" cy="7315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175004" y="3337560"/>
            <a:ext cx="868680" cy="868680"/>
          </a:xfrm>
          <a:prstGeom prst="roundRect">
            <a:avLst>
              <a:gd name="adj" fmla="val 10526"/>
            </a:avLst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884" y="3520440"/>
            <a:ext cx="502920" cy="5029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85800" y="438912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Частным пользователям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731520" y="4800600"/>
            <a:ext cx="17556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повседневных платежей и покупок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278892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2788920" y="2971800"/>
            <a:ext cx="2121408" cy="73152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3415284" y="3337560"/>
            <a:ext cx="868680" cy="868680"/>
          </a:xfrm>
          <a:prstGeom prst="roundRect">
            <a:avLst>
              <a:gd name="adj" fmla="val 10526"/>
            </a:avLst>
          </a:prstGeom>
          <a:solidFill>
            <a:srgbClr val="EC4899">
              <a:alpha val="25000"/>
            </a:srgbClr>
          </a:solidFill>
          <a:ln w="12700">
            <a:solidFill>
              <a:srgbClr val="EC4899">
                <a:alpha val="50000"/>
              </a:srgbClr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8164" y="3520440"/>
            <a:ext cx="502920" cy="5029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926080" y="438912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Геймерам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2971800" y="4800600"/>
            <a:ext cx="17556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Оплата игр, подписок и внутриигровых товаров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502920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5029200" y="2971800"/>
            <a:ext cx="2121408" cy="73152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5655564" y="3337560"/>
            <a:ext cx="868680" cy="868680"/>
          </a:xfrm>
          <a:prstGeom prst="roundRect">
            <a:avLst>
              <a:gd name="adj" fmla="val 10526"/>
            </a:avLst>
          </a:prstGeom>
          <a:solidFill>
            <a:srgbClr val="14B8A6">
              <a:alpha val="25000"/>
            </a:srgbClr>
          </a:solidFill>
          <a:ln w="12700">
            <a:solidFill>
              <a:srgbClr val="14B8A6">
                <a:alpha val="50000"/>
              </a:srgbClr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444" y="3520440"/>
            <a:ext cx="502920" cy="5029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166360" y="438912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Путешественникам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5212080" y="4800600"/>
            <a:ext cx="17556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eSIM и связь по всему миру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726948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6" name="Shape 20"/>
          <p:cNvSpPr/>
          <p:nvPr/>
        </p:nvSpPr>
        <p:spPr>
          <a:xfrm>
            <a:off x="7269480" y="2971800"/>
            <a:ext cx="2121408" cy="7315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7" name="Shape 21"/>
          <p:cNvSpPr/>
          <p:nvPr/>
        </p:nvSpPr>
        <p:spPr>
          <a:xfrm>
            <a:off x="7895844" y="3337560"/>
            <a:ext cx="868680" cy="868680"/>
          </a:xfrm>
          <a:prstGeom prst="roundRect">
            <a:avLst>
              <a:gd name="adj" fmla="val 10526"/>
            </a:avLst>
          </a:prstGeom>
          <a:solidFill>
            <a:srgbClr val="7C3AED">
              <a:alpha val="25000"/>
            </a:srgbClr>
          </a:solidFill>
          <a:ln w="12700">
            <a:solidFill>
              <a:srgbClr val="7C3AED">
                <a:alpha val="50000"/>
              </a:srgbClr>
            </a:solidFill>
            <a:prstDash val="solid"/>
          </a:ln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8724" y="3520440"/>
            <a:ext cx="502920" cy="50292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7406640" y="438912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Онлайн-предпринимателям</a:t>
            </a:r>
            <a:endParaRPr lang="en-US" sz="1300" dirty="0"/>
          </a:p>
        </p:txBody>
      </p:sp>
      <p:sp>
        <p:nvSpPr>
          <p:cNvPr id="30" name="Text 23"/>
          <p:cNvSpPr/>
          <p:nvPr/>
        </p:nvSpPr>
        <p:spPr>
          <a:xfrm>
            <a:off x="7452360" y="4800600"/>
            <a:ext cx="17556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Платежи и переводы для вашего бизнеса</a:t>
            </a:r>
            <a:endParaRPr lang="en-US" sz="1100" dirty="0"/>
          </a:p>
        </p:txBody>
      </p:sp>
      <p:sp>
        <p:nvSpPr>
          <p:cNvPr id="31" name="Shape 24"/>
          <p:cNvSpPr/>
          <p:nvPr/>
        </p:nvSpPr>
        <p:spPr>
          <a:xfrm>
            <a:off x="9509760" y="2971800"/>
            <a:ext cx="2121408" cy="2926080"/>
          </a:xfrm>
          <a:prstGeom prst="roundRect">
            <a:avLst>
              <a:gd name="adj" fmla="val 5172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32" name="Shape 25"/>
          <p:cNvSpPr/>
          <p:nvPr/>
        </p:nvSpPr>
        <p:spPr>
          <a:xfrm>
            <a:off x="9509760" y="2971800"/>
            <a:ext cx="2121408" cy="73152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33" name="Shape 26"/>
          <p:cNvSpPr/>
          <p:nvPr/>
        </p:nvSpPr>
        <p:spPr>
          <a:xfrm>
            <a:off x="10136124" y="3337560"/>
            <a:ext cx="868680" cy="868680"/>
          </a:xfrm>
          <a:prstGeom prst="roundRect">
            <a:avLst>
              <a:gd name="adj" fmla="val 10526"/>
            </a:avLst>
          </a:prstGeom>
          <a:solidFill>
            <a:srgbClr val="3B82F6">
              <a:alpha val="25000"/>
            </a:srgbClr>
          </a:solidFill>
          <a:ln w="12700">
            <a:solidFill>
              <a:srgbClr val="3B82F6">
                <a:alpha val="50000"/>
              </a:srgbClr>
            </a:solidFill>
            <a:prstDash val="solid"/>
          </a:ln>
        </p:spPr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19004" y="3520440"/>
            <a:ext cx="502920" cy="502920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9646920" y="4389120"/>
            <a:ext cx="184708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Бизнесу</a:t>
            </a:r>
            <a:endParaRPr lang="en-US" sz="1300" dirty="0"/>
          </a:p>
        </p:txBody>
      </p:sp>
      <p:sp>
        <p:nvSpPr>
          <p:cNvPr id="36" name="Text 28"/>
          <p:cNvSpPr/>
          <p:nvPr/>
        </p:nvSpPr>
        <p:spPr>
          <a:xfrm>
            <a:off x="9692640" y="4800600"/>
            <a:ext cx="17556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Интеграция и массовые платежи через API</a:t>
            </a:r>
            <a:endParaRPr lang="en-US" sz="1100" dirty="0"/>
          </a:p>
        </p:txBody>
      </p:sp>
      <p:sp>
        <p:nvSpPr>
          <p:cNvPr id="37" name="Shape 29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38" name="Text 30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39" name="Text 31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6400800" cy="6400800"/>
          </a:xfrm>
          <a:prstGeom prst="ellipse">
            <a:avLst/>
          </a:prstGeom>
          <a:solidFill>
            <a:srgbClr val="7C3AED">
              <a:alpha val="18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2743200"/>
            <a:ext cx="4572000" cy="4572000"/>
          </a:xfrm>
          <a:prstGeom prst="ellipse">
            <a:avLst/>
          </a:prstGeom>
          <a:solidFill>
            <a:srgbClr val="EC4899">
              <a:alpha val="14000"/>
            </a:srgbClr>
          </a:solidFill>
          <a:ln w="12700">
            <a:solidFill>
              <a:srgbClr val="EC4899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914400" y="3657600"/>
            <a:ext cx="3657600" cy="3657600"/>
          </a:xfrm>
          <a:prstGeom prst="ellipse">
            <a:avLst/>
          </a:prstGeom>
          <a:solidFill>
            <a:srgbClr val="6366F1">
              <a:alpha val="10000"/>
            </a:srgbClr>
          </a:solidFill>
          <a:ln w="12700">
            <a:solidFill>
              <a:srgbClr val="6366F1">
                <a:alpha val="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370023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371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48640" y="1783080"/>
            <a:ext cx="7315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Запустите ПиплБота
</a:t>
            </a:r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прямо сейчас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548640" y="361188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— ваш надёжный помощник в мире цифровых платежей и сервисов.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48640" y="4480560"/>
            <a:ext cx="274320" cy="2743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076" y="4539996"/>
            <a:ext cx="155448" cy="1554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60120" y="44348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Быстро решайте важные задачи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548640" y="4864608"/>
            <a:ext cx="274320" cy="2743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76" y="4924044"/>
            <a:ext cx="155448" cy="15544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60120" y="4818888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Экономьте время и деньги</a:t>
            </a:r>
            <a:endParaRPr lang="en-US" sz="1400" dirty="0"/>
          </a:p>
        </p:txBody>
      </p:sp>
      <p:sp>
        <p:nvSpPr>
          <p:cNvPr id="15" name="Shape 10"/>
          <p:cNvSpPr/>
          <p:nvPr/>
        </p:nvSpPr>
        <p:spPr>
          <a:xfrm>
            <a:off x="548640" y="5248656"/>
            <a:ext cx="274320" cy="2743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" y="5308092"/>
            <a:ext cx="155448" cy="15544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960120" y="5202936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Получайте больше возможностей</a:t>
            </a:r>
            <a:endParaRPr lang="en-US" sz="1400" dirty="0"/>
          </a:p>
        </p:txBody>
      </p:sp>
      <p:sp>
        <p:nvSpPr>
          <p:cNvPr id="18" name="Shape 12"/>
          <p:cNvSpPr/>
          <p:nvPr/>
        </p:nvSpPr>
        <p:spPr>
          <a:xfrm>
            <a:off x="548640" y="5632704"/>
            <a:ext cx="274320" cy="2743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076" y="5692140"/>
            <a:ext cx="155448" cy="15544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960120" y="5586984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Поддержка на всех этапах</a:t>
            </a:r>
            <a:endParaRPr lang="en-US" sz="1400" dirty="0"/>
          </a:p>
        </p:txBody>
      </p:sp>
      <p:sp>
        <p:nvSpPr>
          <p:cNvPr id="21" name="Shape 14"/>
          <p:cNvSpPr/>
          <p:nvPr/>
        </p:nvSpPr>
        <p:spPr>
          <a:xfrm>
            <a:off x="7772400" y="1783080"/>
            <a:ext cx="3931920" cy="4572000"/>
          </a:xfrm>
          <a:prstGeom prst="roundRect">
            <a:avLst>
              <a:gd name="adj" fmla="val 3256"/>
            </a:avLst>
          </a:prstGeom>
          <a:solidFill>
            <a:srgbClr val="F9F8FC"/>
          </a:solidFill>
          <a:ln w="12700">
            <a:solidFill>
              <a:srgbClr val="E5E4F0"/>
            </a:solidFill>
            <a:prstDash val="solid"/>
          </a:ln>
        </p:spPr>
      </p:sp>
      <p:sp>
        <p:nvSpPr>
          <p:cNvPr id="22" name="Shape 15"/>
          <p:cNvSpPr/>
          <p:nvPr/>
        </p:nvSpPr>
        <p:spPr>
          <a:xfrm>
            <a:off x="7772400" y="1783080"/>
            <a:ext cx="3931920" cy="914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16"/>
          <p:cNvSpPr/>
          <p:nvPr/>
        </p:nvSpPr>
        <p:spPr>
          <a:xfrm>
            <a:off x="7772400" y="21031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ЗАПУСТИТЬ БОТА</a:t>
            </a:r>
            <a:endParaRPr lang="en-US" sz="1100" dirty="0"/>
          </a:p>
        </p:txBody>
      </p:sp>
      <p:sp>
        <p:nvSpPr>
          <p:cNvPr id="24" name="Text 17"/>
          <p:cNvSpPr/>
          <p:nvPr/>
        </p:nvSpPr>
        <p:spPr>
          <a:xfrm>
            <a:off x="7772400" y="251460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@pyyplrubot</a:t>
            </a:r>
            <a:endParaRPr lang="en-US" sz="2800" dirty="0"/>
          </a:p>
        </p:txBody>
      </p:sp>
      <p:sp>
        <p:nvSpPr>
          <p:cNvPr id="25" name="Text 18"/>
          <p:cNvSpPr/>
          <p:nvPr/>
        </p:nvSpPr>
        <p:spPr>
          <a:xfrm>
            <a:off x="7772400" y="318211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Официальный Telegram-бот</a:t>
            </a:r>
            <a:endParaRPr lang="en-US" sz="1100" dirty="0"/>
          </a:p>
        </p:txBody>
      </p:sp>
      <p:sp>
        <p:nvSpPr>
          <p:cNvPr id="26" name="Shape 19"/>
          <p:cNvSpPr/>
          <p:nvPr/>
        </p:nvSpPr>
        <p:spPr>
          <a:xfrm>
            <a:off x="8503920" y="3611880"/>
            <a:ext cx="2468880" cy="0"/>
          </a:xfrm>
          <a:prstGeom prst="line">
            <a:avLst/>
          </a:prstGeom>
          <a:noFill/>
          <a:ln w="12700">
            <a:solidFill>
              <a:srgbClr val="E5E4F0"/>
            </a:solidFill>
            <a:prstDash val="solid"/>
          </a:ln>
        </p:spPr>
      </p:sp>
      <p:sp>
        <p:nvSpPr>
          <p:cNvPr id="27" name="Text 20"/>
          <p:cNvSpPr/>
          <p:nvPr/>
        </p:nvSpPr>
        <p:spPr>
          <a:xfrm>
            <a:off x="8046720" y="3840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100K+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9418320" y="38404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пользователей</a:t>
            </a:r>
            <a:endParaRPr lang="en-US" sz="1100" dirty="0"/>
          </a:p>
        </p:txBody>
      </p:sp>
      <p:sp>
        <p:nvSpPr>
          <p:cNvPr id="29" name="Text 22"/>
          <p:cNvSpPr/>
          <p:nvPr/>
        </p:nvSpPr>
        <p:spPr>
          <a:xfrm>
            <a:off x="8046720" y="4251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150+</a:t>
            </a:r>
            <a:endParaRPr lang="en-US" sz="1500" dirty="0"/>
          </a:p>
        </p:txBody>
      </p:sp>
      <p:sp>
        <p:nvSpPr>
          <p:cNvPr id="30" name="Text 23"/>
          <p:cNvSpPr/>
          <p:nvPr/>
        </p:nvSpPr>
        <p:spPr>
          <a:xfrm>
            <a:off x="9418320" y="42519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стран</a:t>
            </a:r>
            <a:endParaRPr lang="en-US" sz="1100" dirty="0"/>
          </a:p>
        </p:txBody>
      </p:sp>
      <p:sp>
        <p:nvSpPr>
          <p:cNvPr id="31" name="Text 24"/>
          <p:cNvSpPr/>
          <p:nvPr/>
        </p:nvSpPr>
        <p:spPr>
          <a:xfrm>
            <a:off x="8046720" y="46634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10M+</a:t>
            </a:r>
            <a:endParaRPr lang="en-US" sz="1500" dirty="0"/>
          </a:p>
        </p:txBody>
      </p:sp>
      <p:sp>
        <p:nvSpPr>
          <p:cNvPr id="32" name="Text 25"/>
          <p:cNvSpPr/>
          <p:nvPr/>
        </p:nvSpPr>
        <p:spPr>
          <a:xfrm>
            <a:off x="9418320" y="46634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транзакций</a:t>
            </a:r>
            <a:endParaRPr lang="en-US" sz="1100" dirty="0"/>
          </a:p>
        </p:txBody>
      </p:sp>
      <p:sp>
        <p:nvSpPr>
          <p:cNvPr id="33" name="Text 26"/>
          <p:cNvSpPr/>
          <p:nvPr/>
        </p:nvSpPr>
        <p:spPr>
          <a:xfrm>
            <a:off x="8046720" y="50749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99.9%</a:t>
            </a:r>
            <a:endParaRPr lang="en-US" sz="1500" dirty="0"/>
          </a:p>
        </p:txBody>
      </p:sp>
      <p:sp>
        <p:nvSpPr>
          <p:cNvPr id="34" name="Text 27"/>
          <p:cNvSpPr/>
          <p:nvPr/>
        </p:nvSpPr>
        <p:spPr>
          <a:xfrm>
            <a:off x="9418320" y="50749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безотказно</a:t>
            </a:r>
            <a:endParaRPr lang="en-US" sz="1100" dirty="0"/>
          </a:p>
        </p:txBody>
      </p:sp>
      <p:sp>
        <p:nvSpPr>
          <p:cNvPr id="35" name="Shape 28"/>
          <p:cNvSpPr/>
          <p:nvPr/>
        </p:nvSpPr>
        <p:spPr>
          <a:xfrm>
            <a:off x="8092440" y="5669280"/>
            <a:ext cx="3291840" cy="502920"/>
          </a:xfrm>
          <a:prstGeom prst="roundRect">
            <a:avLst>
              <a:gd name="adj" fmla="val 14545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6" name="Text 29"/>
          <p:cNvSpPr/>
          <p:nvPr/>
        </p:nvSpPr>
        <p:spPr>
          <a:xfrm>
            <a:off x="8092440" y="56692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Открыть @pyyplrubot  →</a:t>
            </a:r>
            <a:endParaRPr lang="en-US" sz="1300" dirty="0"/>
          </a:p>
        </p:txBody>
      </p:sp>
      <p:sp>
        <p:nvSpPr>
          <p:cNvPr id="37" name="Text 30"/>
          <p:cNvSpPr/>
          <p:nvPr/>
        </p:nvSpPr>
        <p:spPr>
          <a:xfrm>
            <a:off x="548640" y="63093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pyyplbot.com</a:t>
            </a:r>
            <a:endParaRPr lang="en-US" sz="1300" dirty="0"/>
          </a:p>
        </p:txBody>
      </p:sp>
      <p:sp>
        <p:nvSpPr>
          <p:cNvPr id="38" name="Shape 31"/>
          <p:cNvSpPr/>
          <p:nvPr/>
        </p:nvSpPr>
        <p:spPr>
          <a:xfrm>
            <a:off x="548640" y="6537960"/>
            <a:ext cx="11094415" cy="0"/>
          </a:xfrm>
          <a:prstGeom prst="line">
            <a:avLst/>
          </a:prstGeom>
          <a:noFill/>
          <a:ln w="9525">
            <a:solidFill>
              <a:srgbClr val="EFECF7"/>
            </a:solidFill>
            <a:prstDash val="solid"/>
          </a:ln>
        </p:spPr>
      </p:sp>
      <p:sp>
        <p:nvSpPr>
          <p:cNvPr id="39" name="Text 32"/>
          <p:cNvSpPr/>
          <p:nvPr/>
        </p:nvSpPr>
        <p:spPr>
          <a:xfrm>
            <a:off x="548640" y="6583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ПиплБот  •  pyyplbot.com  •  @pyyplrubot</a:t>
            </a:r>
            <a:endParaRPr lang="en-US" sz="1000" dirty="0"/>
          </a:p>
        </p:txBody>
      </p:sp>
      <p:sp>
        <p:nvSpPr>
          <p:cNvPr id="40" name="Text 33"/>
          <p:cNvSpPr/>
          <p:nvPr/>
        </p:nvSpPr>
        <p:spPr>
          <a:xfrm>
            <a:off x="11247120" y="6583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ПиплБот — Презентация продукта</dc:title>
  <dc:subject>PptxGenJS Presentation</dc:subject>
  <dc:creator>ПиплБот</dc:creator>
  <cp:lastModifiedBy>ПиплБот</cp:lastModifiedBy>
  <cp:revision>1</cp:revision>
  <dcterms:created xsi:type="dcterms:W3CDTF">2026-04-23T09:54:54Z</dcterms:created>
  <dcterms:modified xsi:type="dcterms:W3CDTF">2026-04-23T09:54:54Z</dcterms:modified>
</cp:coreProperties>
</file>